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2" r:id="rId2"/>
    <p:sldId id="256" r:id="rId3"/>
    <p:sldId id="294" r:id="rId4"/>
    <p:sldId id="293" r:id="rId5"/>
    <p:sldId id="258" r:id="rId6"/>
    <p:sldId id="264" r:id="rId7"/>
    <p:sldId id="263" r:id="rId8"/>
    <p:sldId id="265" r:id="rId9"/>
    <p:sldId id="266" r:id="rId10"/>
    <p:sldId id="267" r:id="rId11"/>
    <p:sldId id="268" r:id="rId12"/>
    <p:sldId id="269" r:id="rId13"/>
    <p:sldId id="271" r:id="rId14"/>
    <p:sldId id="270" r:id="rId15"/>
    <p:sldId id="273"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8889" autoAdjust="0"/>
  </p:normalViewPr>
  <p:slideViewPr>
    <p:cSldViewPr snapToGrid="0">
      <p:cViewPr varScale="1">
        <p:scale>
          <a:sx n="73" d="100"/>
          <a:sy n="73" d="100"/>
        </p:scale>
        <p:origin x="4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D11C4-1F84-43E9-AE00-5235DB833C1A}"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86543-CA72-4908-8D2D-CAE0C8DA2FDA}" type="slidenum">
              <a:rPr lang="en-US" smtClean="0"/>
              <a:t>‹#›</a:t>
            </a:fld>
            <a:endParaRPr lang="en-US"/>
          </a:p>
        </p:txBody>
      </p:sp>
    </p:spTree>
    <p:extLst>
      <p:ext uri="{BB962C8B-B14F-4D97-AF65-F5344CB8AC3E}">
        <p14:creationId xmlns:p14="http://schemas.microsoft.com/office/powerpoint/2010/main" val="2032766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CAROUSEL == slideshow</a:t>
            </a:r>
          </a:p>
        </p:txBody>
      </p:sp>
      <p:sp>
        <p:nvSpPr>
          <p:cNvPr id="4" name="Slide Number Placeholder 3"/>
          <p:cNvSpPr>
            <a:spLocks noGrp="1"/>
          </p:cNvSpPr>
          <p:nvPr>
            <p:ph type="sldNum" sz="quarter" idx="10"/>
          </p:nvPr>
        </p:nvSpPr>
        <p:spPr/>
        <p:txBody>
          <a:bodyPr/>
          <a:lstStyle/>
          <a:p>
            <a:fld id="{B1986543-CA72-4908-8D2D-CAE0C8DA2FDA}" type="slidenum">
              <a:rPr lang="en-US" smtClean="0"/>
              <a:t>9</a:t>
            </a:fld>
            <a:endParaRPr lang="en-US"/>
          </a:p>
        </p:txBody>
      </p:sp>
    </p:spTree>
    <p:extLst>
      <p:ext uri="{BB962C8B-B14F-4D97-AF65-F5344CB8AC3E}">
        <p14:creationId xmlns:p14="http://schemas.microsoft.com/office/powerpoint/2010/main" val="3346533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18</a:t>
            </a:fld>
            <a:endParaRPr lang="en-US"/>
          </a:p>
        </p:txBody>
      </p:sp>
    </p:spTree>
    <p:extLst>
      <p:ext uri="{BB962C8B-B14F-4D97-AF65-F5344CB8AC3E}">
        <p14:creationId xmlns:p14="http://schemas.microsoft.com/office/powerpoint/2010/main" val="3179316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19</a:t>
            </a:fld>
            <a:endParaRPr lang="en-US"/>
          </a:p>
        </p:txBody>
      </p:sp>
    </p:spTree>
    <p:extLst>
      <p:ext uri="{BB962C8B-B14F-4D97-AF65-F5344CB8AC3E}">
        <p14:creationId xmlns:p14="http://schemas.microsoft.com/office/powerpoint/2010/main" val="102899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20</a:t>
            </a:fld>
            <a:endParaRPr lang="en-US"/>
          </a:p>
        </p:txBody>
      </p:sp>
    </p:spTree>
    <p:extLst>
      <p:ext uri="{BB962C8B-B14F-4D97-AF65-F5344CB8AC3E}">
        <p14:creationId xmlns:p14="http://schemas.microsoft.com/office/powerpoint/2010/main" val="423539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21</a:t>
            </a:fld>
            <a:endParaRPr lang="en-US"/>
          </a:p>
        </p:txBody>
      </p:sp>
    </p:spTree>
    <p:extLst>
      <p:ext uri="{BB962C8B-B14F-4D97-AF65-F5344CB8AC3E}">
        <p14:creationId xmlns:p14="http://schemas.microsoft.com/office/powerpoint/2010/main" val="1051492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22</a:t>
            </a:fld>
            <a:endParaRPr lang="en-US"/>
          </a:p>
        </p:txBody>
      </p:sp>
    </p:spTree>
    <p:extLst>
      <p:ext uri="{BB962C8B-B14F-4D97-AF65-F5344CB8AC3E}">
        <p14:creationId xmlns:p14="http://schemas.microsoft.com/office/powerpoint/2010/main" val="314460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23</a:t>
            </a:fld>
            <a:endParaRPr lang="en-US"/>
          </a:p>
        </p:txBody>
      </p:sp>
    </p:spTree>
    <p:extLst>
      <p:ext uri="{BB962C8B-B14F-4D97-AF65-F5344CB8AC3E}">
        <p14:creationId xmlns:p14="http://schemas.microsoft.com/office/powerpoint/2010/main" val="206458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24</a:t>
            </a:fld>
            <a:endParaRPr lang="en-US"/>
          </a:p>
        </p:txBody>
      </p:sp>
    </p:spTree>
    <p:extLst>
      <p:ext uri="{BB962C8B-B14F-4D97-AF65-F5344CB8AC3E}">
        <p14:creationId xmlns:p14="http://schemas.microsoft.com/office/powerpoint/2010/main" val="336968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25</a:t>
            </a:fld>
            <a:endParaRPr lang="en-US"/>
          </a:p>
        </p:txBody>
      </p:sp>
    </p:spTree>
    <p:extLst>
      <p:ext uri="{BB962C8B-B14F-4D97-AF65-F5344CB8AC3E}">
        <p14:creationId xmlns:p14="http://schemas.microsoft.com/office/powerpoint/2010/main" val="2604302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26</a:t>
            </a:fld>
            <a:endParaRPr lang="en-US"/>
          </a:p>
        </p:txBody>
      </p:sp>
    </p:spTree>
    <p:extLst>
      <p:ext uri="{BB962C8B-B14F-4D97-AF65-F5344CB8AC3E}">
        <p14:creationId xmlns:p14="http://schemas.microsoft.com/office/powerpoint/2010/main" val="1277090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27</a:t>
            </a:fld>
            <a:endParaRPr lang="en-US"/>
          </a:p>
        </p:txBody>
      </p:sp>
    </p:spTree>
    <p:extLst>
      <p:ext uri="{BB962C8B-B14F-4D97-AF65-F5344CB8AC3E}">
        <p14:creationId xmlns:p14="http://schemas.microsoft.com/office/powerpoint/2010/main" val="30155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CAROUSEL == slideshow</a:t>
            </a:r>
          </a:p>
        </p:txBody>
      </p:sp>
      <p:sp>
        <p:nvSpPr>
          <p:cNvPr id="4" name="Slide Number Placeholder 3"/>
          <p:cNvSpPr>
            <a:spLocks noGrp="1"/>
          </p:cNvSpPr>
          <p:nvPr>
            <p:ph type="sldNum" sz="quarter" idx="10"/>
          </p:nvPr>
        </p:nvSpPr>
        <p:spPr/>
        <p:txBody>
          <a:bodyPr/>
          <a:lstStyle/>
          <a:p>
            <a:fld id="{B1986543-CA72-4908-8D2D-CAE0C8DA2FDA}" type="slidenum">
              <a:rPr lang="en-US" smtClean="0"/>
              <a:t>10</a:t>
            </a:fld>
            <a:endParaRPr lang="en-US"/>
          </a:p>
        </p:txBody>
      </p:sp>
    </p:spTree>
    <p:extLst>
      <p:ext uri="{BB962C8B-B14F-4D97-AF65-F5344CB8AC3E}">
        <p14:creationId xmlns:p14="http://schemas.microsoft.com/office/powerpoint/2010/main" val="566096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28</a:t>
            </a:fld>
            <a:endParaRPr lang="en-US"/>
          </a:p>
        </p:txBody>
      </p:sp>
    </p:spTree>
    <p:extLst>
      <p:ext uri="{BB962C8B-B14F-4D97-AF65-F5344CB8AC3E}">
        <p14:creationId xmlns:p14="http://schemas.microsoft.com/office/powerpoint/2010/main" val="1209622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29</a:t>
            </a:fld>
            <a:endParaRPr lang="en-US"/>
          </a:p>
        </p:txBody>
      </p:sp>
    </p:spTree>
    <p:extLst>
      <p:ext uri="{BB962C8B-B14F-4D97-AF65-F5344CB8AC3E}">
        <p14:creationId xmlns:p14="http://schemas.microsoft.com/office/powerpoint/2010/main" val="3028659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30</a:t>
            </a:fld>
            <a:endParaRPr lang="en-US"/>
          </a:p>
        </p:txBody>
      </p:sp>
    </p:spTree>
    <p:extLst>
      <p:ext uri="{BB962C8B-B14F-4D97-AF65-F5344CB8AC3E}">
        <p14:creationId xmlns:p14="http://schemas.microsoft.com/office/powerpoint/2010/main" val="1011387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31</a:t>
            </a:fld>
            <a:endParaRPr lang="en-US"/>
          </a:p>
        </p:txBody>
      </p:sp>
    </p:spTree>
    <p:extLst>
      <p:ext uri="{BB962C8B-B14F-4D97-AF65-F5344CB8AC3E}">
        <p14:creationId xmlns:p14="http://schemas.microsoft.com/office/powerpoint/2010/main" val="3437604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32</a:t>
            </a:fld>
            <a:endParaRPr lang="en-US"/>
          </a:p>
        </p:txBody>
      </p:sp>
    </p:spTree>
    <p:extLst>
      <p:ext uri="{BB962C8B-B14F-4D97-AF65-F5344CB8AC3E}">
        <p14:creationId xmlns:p14="http://schemas.microsoft.com/office/powerpoint/2010/main" val="1293517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33</a:t>
            </a:fld>
            <a:endParaRPr lang="en-US"/>
          </a:p>
        </p:txBody>
      </p:sp>
    </p:spTree>
    <p:extLst>
      <p:ext uri="{BB962C8B-B14F-4D97-AF65-F5344CB8AC3E}">
        <p14:creationId xmlns:p14="http://schemas.microsoft.com/office/powerpoint/2010/main" val="1357509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https://fonts.google.com/icons</a:t>
            </a:r>
          </a:p>
          <a:p>
            <a:pPr marL="171450" indent="-171450">
              <a:buFontTx/>
              <a:buChar char="-"/>
            </a:pPr>
            <a:r>
              <a:rPr lang="en-US" dirty="0"/>
              <a:t>https://materializecss.com/icons.html</a:t>
            </a:r>
          </a:p>
          <a:p>
            <a:pPr marL="171450" indent="-171450">
              <a:buFontTx/>
              <a:buChar char="-"/>
            </a:pPr>
            <a:r>
              <a:rPr lang="en-US" dirty="0"/>
              <a:t>https://www.w3schools.com/icons/</a:t>
            </a:r>
          </a:p>
          <a:p>
            <a:pPr marL="0" indent="0">
              <a:buFontTx/>
              <a:buNone/>
            </a:pPr>
            <a:r>
              <a:rPr lang="en-US" dirty="0"/>
              <a:t>- https://boxicons.com/</a:t>
            </a:r>
          </a:p>
        </p:txBody>
      </p:sp>
      <p:sp>
        <p:nvSpPr>
          <p:cNvPr id="4" name="Slide Number Placeholder 3"/>
          <p:cNvSpPr>
            <a:spLocks noGrp="1"/>
          </p:cNvSpPr>
          <p:nvPr>
            <p:ph type="sldNum" sz="quarter" idx="10"/>
          </p:nvPr>
        </p:nvSpPr>
        <p:spPr/>
        <p:txBody>
          <a:bodyPr/>
          <a:lstStyle/>
          <a:p>
            <a:fld id="{B1986543-CA72-4908-8D2D-CAE0C8DA2FDA}" type="slidenum">
              <a:rPr lang="en-US" smtClean="0"/>
              <a:t>34</a:t>
            </a:fld>
            <a:endParaRPr lang="en-US"/>
          </a:p>
        </p:txBody>
      </p:sp>
    </p:spTree>
    <p:extLst>
      <p:ext uri="{BB962C8B-B14F-4D97-AF65-F5344CB8AC3E}">
        <p14:creationId xmlns:p14="http://schemas.microsoft.com/office/powerpoint/2010/main" val="12695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by </a:t>
            </a:r>
            <a:r>
              <a:rPr lang="en-US" sz="1200" b="0" i="0" kern="1200" dirty="0" err="1">
                <a:solidFill>
                  <a:schemeClr val="tx1"/>
                </a:solidFill>
                <a:effectLst/>
                <a:latin typeface="+mn-lt"/>
                <a:ea typeface="+mn-ea"/>
                <a:cs typeface="+mn-cs"/>
              </a:rPr>
              <a:t>collapsable</a:t>
            </a:r>
            <a:r>
              <a:rPr lang="en-US" sz="1200" b="0" i="0" kern="1200" dirty="0">
                <a:solidFill>
                  <a:schemeClr val="tx1"/>
                </a:solidFill>
                <a:effectLst/>
                <a:latin typeface="+mn-lt"/>
                <a:ea typeface="+mn-ea"/>
                <a:cs typeface="+mn-cs"/>
              </a:rPr>
              <a:t> section I mean like longer forms, you have sections that can be collapsed to have a more </a:t>
            </a:r>
            <a:r>
              <a:rPr lang="en-US" sz="1200" b="0" i="0" kern="1200" dirty="0" err="1">
                <a:solidFill>
                  <a:schemeClr val="tx1"/>
                </a:solidFill>
                <a:effectLst/>
                <a:latin typeface="+mn-lt"/>
                <a:ea typeface="+mn-ea"/>
                <a:cs typeface="+mn-cs"/>
              </a:rPr>
              <a:t>organised</a:t>
            </a:r>
            <a:r>
              <a:rPr lang="en-US" sz="1200" b="0" i="0" kern="1200" dirty="0">
                <a:solidFill>
                  <a:schemeClr val="tx1"/>
                </a:solidFill>
                <a:effectLst/>
                <a:latin typeface="+mn-lt"/>
                <a:ea typeface="+mn-ea"/>
                <a:cs typeface="+mn-cs"/>
              </a:rPr>
              <a:t> form and to hide unwanted sections for the time being. Accordion is more like FAQ. Sections does not close when you expand another section while accordion can only one be opened at same time.</a:t>
            </a:r>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11</a:t>
            </a:fld>
            <a:endParaRPr lang="en-US"/>
          </a:p>
        </p:txBody>
      </p:sp>
    </p:spTree>
    <p:extLst>
      <p:ext uri="{BB962C8B-B14F-4D97-AF65-F5344CB8AC3E}">
        <p14:creationId xmlns:p14="http://schemas.microsoft.com/office/powerpoint/2010/main" val="239265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by </a:t>
            </a:r>
            <a:r>
              <a:rPr lang="en-US" sz="1200" b="0" i="0" kern="1200" dirty="0" err="1">
                <a:solidFill>
                  <a:schemeClr val="tx1"/>
                </a:solidFill>
                <a:effectLst/>
                <a:latin typeface="+mn-lt"/>
                <a:ea typeface="+mn-ea"/>
                <a:cs typeface="+mn-cs"/>
              </a:rPr>
              <a:t>collapsable</a:t>
            </a:r>
            <a:r>
              <a:rPr lang="en-US" sz="1200" b="0" i="0" kern="1200" dirty="0">
                <a:solidFill>
                  <a:schemeClr val="tx1"/>
                </a:solidFill>
                <a:effectLst/>
                <a:latin typeface="+mn-lt"/>
                <a:ea typeface="+mn-ea"/>
                <a:cs typeface="+mn-cs"/>
              </a:rPr>
              <a:t> section I mean like longer forms, you have sections that can be collapsed to have a more </a:t>
            </a:r>
            <a:r>
              <a:rPr lang="en-US" sz="1200" b="0" i="0" kern="1200" dirty="0" err="1">
                <a:solidFill>
                  <a:schemeClr val="tx1"/>
                </a:solidFill>
                <a:effectLst/>
                <a:latin typeface="+mn-lt"/>
                <a:ea typeface="+mn-ea"/>
                <a:cs typeface="+mn-cs"/>
              </a:rPr>
              <a:t>organised</a:t>
            </a:r>
            <a:r>
              <a:rPr lang="en-US" sz="1200" b="0" i="0" kern="1200" dirty="0">
                <a:solidFill>
                  <a:schemeClr val="tx1"/>
                </a:solidFill>
                <a:effectLst/>
                <a:latin typeface="+mn-lt"/>
                <a:ea typeface="+mn-ea"/>
                <a:cs typeface="+mn-cs"/>
              </a:rPr>
              <a:t> form and to hide unwanted sections for the time being. Accordion is more like FAQ. Sections does not close when you expand another section while accordion can only one be opened at same time.</a:t>
            </a:r>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12</a:t>
            </a:fld>
            <a:endParaRPr lang="en-US"/>
          </a:p>
        </p:txBody>
      </p:sp>
    </p:spTree>
    <p:extLst>
      <p:ext uri="{BB962C8B-B14F-4D97-AF65-F5344CB8AC3E}">
        <p14:creationId xmlns:p14="http://schemas.microsoft.com/office/powerpoint/2010/main" val="4290212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13</a:t>
            </a:fld>
            <a:endParaRPr lang="en-US"/>
          </a:p>
        </p:txBody>
      </p:sp>
    </p:spTree>
    <p:extLst>
      <p:ext uri="{BB962C8B-B14F-4D97-AF65-F5344CB8AC3E}">
        <p14:creationId xmlns:p14="http://schemas.microsoft.com/office/powerpoint/2010/main" val="425015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14</a:t>
            </a:fld>
            <a:endParaRPr lang="en-US"/>
          </a:p>
        </p:txBody>
      </p:sp>
    </p:spTree>
    <p:extLst>
      <p:ext uri="{BB962C8B-B14F-4D97-AF65-F5344CB8AC3E}">
        <p14:creationId xmlns:p14="http://schemas.microsoft.com/office/powerpoint/2010/main" val="206123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15</a:t>
            </a:fld>
            <a:endParaRPr lang="en-US"/>
          </a:p>
        </p:txBody>
      </p:sp>
    </p:spTree>
    <p:extLst>
      <p:ext uri="{BB962C8B-B14F-4D97-AF65-F5344CB8AC3E}">
        <p14:creationId xmlns:p14="http://schemas.microsoft.com/office/powerpoint/2010/main" val="2829466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16</a:t>
            </a:fld>
            <a:endParaRPr lang="en-US"/>
          </a:p>
        </p:txBody>
      </p:sp>
    </p:spTree>
    <p:extLst>
      <p:ext uri="{BB962C8B-B14F-4D97-AF65-F5344CB8AC3E}">
        <p14:creationId xmlns:p14="http://schemas.microsoft.com/office/powerpoint/2010/main" val="53178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86543-CA72-4908-8D2D-CAE0C8DA2FDA}" type="slidenum">
              <a:rPr lang="en-US" smtClean="0"/>
              <a:t>17</a:t>
            </a:fld>
            <a:endParaRPr lang="en-US"/>
          </a:p>
        </p:txBody>
      </p:sp>
    </p:spTree>
    <p:extLst>
      <p:ext uri="{BB962C8B-B14F-4D97-AF65-F5344CB8AC3E}">
        <p14:creationId xmlns:p14="http://schemas.microsoft.com/office/powerpoint/2010/main" val="2648308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C07624E-8517-4FBC-A137-D6E509E2CC3A}"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190293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07624E-8517-4FBC-A137-D6E509E2CC3A}"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2893485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07624E-8517-4FBC-A137-D6E509E2CC3A}"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283665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07624E-8517-4FBC-A137-D6E509E2CC3A}"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1478042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07624E-8517-4FBC-A137-D6E509E2CC3A}"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3888333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07624E-8517-4FBC-A137-D6E509E2CC3A}"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2814150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07624E-8517-4FBC-A137-D6E509E2CC3A}" type="datetimeFigureOut">
              <a:rPr lang="en-US" smtClean="0"/>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81113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07624E-8517-4FBC-A137-D6E509E2CC3A}" type="datetimeFigureOut">
              <a:rPr lang="en-US" smtClean="0"/>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419977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07624E-8517-4FBC-A137-D6E509E2CC3A}" type="datetimeFigureOut">
              <a:rPr lang="en-US" smtClean="0"/>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3979155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07624E-8517-4FBC-A137-D6E509E2CC3A}"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4099167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07624E-8517-4FBC-A137-D6E509E2CC3A}"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CF041-E4A0-42C9-8873-BD612B5B706B}" type="slidenum">
              <a:rPr lang="en-US" smtClean="0"/>
              <a:t>‹#›</a:t>
            </a:fld>
            <a:endParaRPr lang="en-US"/>
          </a:p>
        </p:txBody>
      </p:sp>
    </p:spTree>
    <p:extLst>
      <p:ext uri="{BB962C8B-B14F-4D97-AF65-F5344CB8AC3E}">
        <p14:creationId xmlns:p14="http://schemas.microsoft.com/office/powerpoint/2010/main" val="4294109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07624E-8517-4FBC-A137-D6E509E2CC3A}" type="datetimeFigureOut">
              <a:rPr lang="en-US" smtClean="0"/>
              <a:t>9/1/2023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ECF041-E4A0-42C9-8873-BD612B5B706B}" type="slidenum">
              <a:rPr lang="en-US" smtClean="0"/>
              <a:t>‹#›</a:t>
            </a:fld>
            <a:endParaRPr lang="en-US"/>
          </a:p>
        </p:txBody>
      </p:sp>
    </p:spTree>
    <p:extLst>
      <p:ext uri="{BB962C8B-B14F-4D97-AF65-F5344CB8AC3E}">
        <p14:creationId xmlns:p14="http://schemas.microsoft.com/office/powerpoint/2010/main" val="3407111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asserellesnumeriques.org/e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gif"/></Relationships>
</file>

<file path=ppt/slides/_rels/slide3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2553547" y="1485054"/>
            <a:ext cx="7084907" cy="388789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88043" y="2767281"/>
            <a:ext cx="5215915" cy="1323439"/>
          </a:xfrm>
          <a:prstGeom prst="rect">
            <a:avLst/>
          </a:prstGeom>
          <a:noFill/>
        </p:spPr>
        <p:txBody>
          <a:bodyPr wrap="none" rtlCol="0">
            <a:spAutoFit/>
          </a:bodyPr>
          <a:lstStyle/>
          <a:p>
            <a:pPr algn="ctr"/>
            <a:r>
              <a:rPr lang="en-US" sz="4000" b="1" dirty="0">
                <a:solidFill>
                  <a:schemeClr val="bg1"/>
                </a:solidFill>
              </a:rPr>
              <a:t>IDENTIFY COMPONENT </a:t>
            </a:r>
          </a:p>
          <a:p>
            <a:pPr algn="ctr"/>
            <a:r>
              <a:rPr lang="en-US" sz="4000" b="1" dirty="0">
                <a:solidFill>
                  <a:schemeClr val="bg1"/>
                </a:solidFill>
              </a:rPr>
              <a:t>FROM WEBSITE</a:t>
            </a:r>
          </a:p>
        </p:txBody>
      </p:sp>
    </p:spTree>
    <p:extLst>
      <p:ext uri="{BB962C8B-B14F-4D97-AF65-F5344CB8AC3E}">
        <p14:creationId xmlns:p14="http://schemas.microsoft.com/office/powerpoint/2010/main" val="34795026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9218" y="552496"/>
            <a:ext cx="2894126" cy="830997"/>
          </a:xfrm>
          <a:prstGeom prst="rect">
            <a:avLst/>
          </a:prstGeom>
          <a:noFill/>
        </p:spPr>
        <p:txBody>
          <a:bodyPr wrap="none" rtlCol="0">
            <a:spAutoFit/>
          </a:bodyPr>
          <a:lstStyle/>
          <a:p>
            <a:r>
              <a:rPr lang="en-US" sz="4800" b="1" dirty="0"/>
              <a:t>CAROUSEL</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Bootstrap Carousel - examples &amp; tutorial"/>
          <p:cNvPicPr>
            <a:picLocks noChangeAspect="1" noChangeArrowheads="1"/>
          </p:cNvPicPr>
          <p:nvPr/>
        </p:nvPicPr>
        <p:blipFill rotWithShape="1">
          <a:blip r:embed="rId3">
            <a:extLst>
              <a:ext uri="{28A0092B-C50C-407E-A947-70E740481C1C}">
                <a14:useLocalDpi xmlns:a14="http://schemas.microsoft.com/office/drawing/2010/main" val="0"/>
              </a:ext>
            </a:extLst>
          </a:blip>
          <a:srcRect l="10622" t="21147" r="10508"/>
          <a:stretch/>
        </p:blipFill>
        <p:spPr bwMode="auto">
          <a:xfrm>
            <a:off x="460375" y="2560320"/>
            <a:ext cx="5459899" cy="28567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 built a carousel slider using Tailwind CSS and JavaScript [MIT License] :  r/webdev"/>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2487" y="2194560"/>
            <a:ext cx="5303028" cy="3157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320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9218" y="552496"/>
            <a:ext cx="2733762" cy="830997"/>
          </a:xfrm>
          <a:prstGeom prst="rect">
            <a:avLst/>
          </a:prstGeom>
          <a:noFill/>
        </p:spPr>
        <p:txBody>
          <a:bodyPr wrap="none" rtlCol="0">
            <a:spAutoFit/>
          </a:bodyPr>
          <a:lstStyle/>
          <a:p>
            <a:r>
              <a:rPr lang="en-US" sz="4800" b="1" dirty="0"/>
              <a:t>COLLAPSE</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Pinter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9405" y="1837260"/>
            <a:ext cx="6166847" cy="462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9218" y="552496"/>
            <a:ext cx="2733762" cy="830997"/>
          </a:xfrm>
          <a:prstGeom prst="rect">
            <a:avLst/>
          </a:prstGeom>
          <a:noFill/>
        </p:spPr>
        <p:txBody>
          <a:bodyPr wrap="none" rtlCol="0">
            <a:spAutoFit/>
          </a:bodyPr>
          <a:lstStyle/>
          <a:p>
            <a:r>
              <a:rPr lang="en-US" sz="4800" b="1" dirty="0"/>
              <a:t>COLLAPSE</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Add Expand/Collapse Handle to Toggle the Drawer - Telerik UI for Blazo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81615" y="3206931"/>
            <a:ext cx="5716755" cy="21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xperiencing Adobe Experience Manager (AEM, CQ): AEM 63 - Touch UI  Expandable Collapsible Composite Multifie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986" y="2988189"/>
            <a:ext cx="5774962" cy="3038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954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50395" y="598216"/>
            <a:ext cx="3417218" cy="830997"/>
          </a:xfrm>
          <a:prstGeom prst="rect">
            <a:avLst/>
          </a:prstGeom>
          <a:noFill/>
        </p:spPr>
        <p:txBody>
          <a:bodyPr wrap="none" rtlCol="0">
            <a:spAutoFit/>
          </a:bodyPr>
          <a:lstStyle/>
          <a:p>
            <a:r>
              <a:rPr lang="en-US" sz="4800" b="1" dirty="0"/>
              <a:t>DROPDOWN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descr="Dropdown Interaction by Praveen Juge on Dribbble"/>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8198" y="1590986"/>
            <a:ext cx="6026122" cy="451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5196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96772" y="565298"/>
            <a:ext cx="3417218" cy="830997"/>
          </a:xfrm>
          <a:prstGeom prst="rect">
            <a:avLst/>
          </a:prstGeom>
          <a:noFill/>
        </p:spPr>
        <p:txBody>
          <a:bodyPr wrap="none" rtlCol="0">
            <a:spAutoFit/>
          </a:bodyPr>
          <a:lstStyle/>
          <a:p>
            <a:r>
              <a:rPr lang="en-US" sz="4800" b="1" dirty="0"/>
              <a:t>DROPDOWN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descr="Drop down list design: the complete guide - Justinmi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081" y="2723619"/>
            <a:ext cx="4959407" cy="36368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rop down list design: the complete guide - Justinmi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1305" y="2887499"/>
            <a:ext cx="4136426" cy="330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987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85675" y="679496"/>
            <a:ext cx="2146742" cy="830997"/>
          </a:xfrm>
          <a:prstGeom prst="rect">
            <a:avLst/>
          </a:prstGeom>
          <a:noFill/>
        </p:spPr>
        <p:txBody>
          <a:bodyPr wrap="none" rtlCol="0">
            <a:spAutoFit/>
          </a:bodyPr>
          <a:lstStyle/>
          <a:p>
            <a:r>
              <a:rPr lang="en-US" sz="4800" b="1" dirty="0"/>
              <a:t>MODAL</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Pinter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97596" y="1691797"/>
            <a:ext cx="6691843" cy="501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2238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1537" y="565298"/>
            <a:ext cx="2146742" cy="830997"/>
          </a:xfrm>
          <a:prstGeom prst="rect">
            <a:avLst/>
          </a:prstGeom>
          <a:noFill/>
        </p:spPr>
        <p:txBody>
          <a:bodyPr wrap="none" rtlCol="0">
            <a:spAutoFit/>
          </a:bodyPr>
          <a:lstStyle/>
          <a:p>
            <a:r>
              <a:rPr lang="en-US" sz="4800" b="1" dirty="0"/>
              <a:t>MODAL</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218" name="Picture 2" descr="The Pocket Guide to Modal UI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23" y="2308864"/>
            <a:ext cx="5391785" cy="367315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Big, bold UX—using modal windows for in-app user engagement | Appcues Blo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227292"/>
            <a:ext cx="5156550" cy="3788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1023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85675" y="679496"/>
            <a:ext cx="2354427" cy="830997"/>
          </a:xfrm>
          <a:prstGeom prst="rect">
            <a:avLst/>
          </a:prstGeom>
          <a:noFill/>
        </p:spPr>
        <p:txBody>
          <a:bodyPr wrap="none" rtlCol="0">
            <a:spAutoFit/>
          </a:bodyPr>
          <a:lstStyle/>
          <a:p>
            <a:r>
              <a:rPr lang="en-US" sz="4800" b="1" dirty="0"/>
              <a:t>NAVBAR</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descr="40 Beautiful and Effective Responsive Navigation Menus - Vandelay Desig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0508" y="1966939"/>
            <a:ext cx="4867791" cy="303940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3 Golden Rules of Sticky Menu Navigation | Contentsquar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18859" y="1901652"/>
            <a:ext cx="5283835" cy="3024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55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1537" y="565298"/>
            <a:ext cx="2354427" cy="830997"/>
          </a:xfrm>
          <a:prstGeom prst="rect">
            <a:avLst/>
          </a:prstGeom>
          <a:noFill/>
        </p:spPr>
        <p:txBody>
          <a:bodyPr wrap="none" rtlCol="0">
            <a:spAutoFit/>
          </a:bodyPr>
          <a:lstStyle/>
          <a:p>
            <a:r>
              <a:rPr lang="en-US" sz="4800" b="1" dirty="0"/>
              <a:t>NAVBAR</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228919" y="139629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412869" y="137157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42" name="Picture 2" descr="A quest for the ideal Navbar Height | by Pieter Heyman | Prototy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588" y="1976189"/>
            <a:ext cx="7547672" cy="4674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34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42875" y="649016"/>
            <a:ext cx="1158972" cy="830997"/>
          </a:xfrm>
          <a:prstGeom prst="rect">
            <a:avLst/>
          </a:prstGeom>
          <a:noFill/>
        </p:spPr>
        <p:txBody>
          <a:bodyPr wrap="none" rtlCol="0">
            <a:spAutoFit/>
          </a:bodyPr>
          <a:lstStyle/>
          <a:p>
            <a:r>
              <a:rPr lang="en-US" sz="4800" b="1" dirty="0"/>
              <a:t>TAB</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descr="Level up your tab design with these 8 simple tips - Justinmin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04415" y="1730692"/>
            <a:ext cx="7191375" cy="447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011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99385" y="324535"/>
            <a:ext cx="6096000" cy="584775"/>
          </a:xfrm>
          <a:prstGeom prst="rect">
            <a:avLst/>
          </a:prstGeom>
        </p:spPr>
        <p:txBody>
          <a:bodyPr>
            <a:spAutoFit/>
          </a:bodyPr>
          <a:lstStyle/>
          <a:p>
            <a:pPr algn="ctr"/>
            <a:r>
              <a:rPr lang="en-US" sz="3200" b="1" dirty="0"/>
              <a:t>WEBSITE TO VISITE</a:t>
            </a:r>
          </a:p>
        </p:txBody>
      </p:sp>
      <p:sp>
        <p:nvSpPr>
          <p:cNvPr id="5" name="TextBox 4">
            <a:hlinkClick r:id="rId2"/>
            <a:extLst>
              <a:ext uri="{FF2B5EF4-FFF2-40B4-BE49-F238E27FC236}">
                <a16:creationId xmlns:a16="http://schemas.microsoft.com/office/drawing/2014/main" id="{31760B24-CD93-C76D-1801-CB57DD821B57}"/>
              </a:ext>
            </a:extLst>
          </p:cNvPr>
          <p:cNvSpPr txBox="1"/>
          <p:nvPr/>
        </p:nvSpPr>
        <p:spPr>
          <a:xfrm>
            <a:off x="2699385" y="1119358"/>
            <a:ext cx="6096000" cy="369332"/>
          </a:xfrm>
          <a:prstGeom prst="rect">
            <a:avLst/>
          </a:prstGeom>
          <a:noFill/>
        </p:spPr>
        <p:txBody>
          <a:bodyPr wrap="square">
            <a:spAutoFit/>
          </a:bodyPr>
          <a:lstStyle/>
          <a:p>
            <a:pPr algn="ctr"/>
            <a:r>
              <a:rPr lang="en-US" dirty="0"/>
              <a:t>https://www.passerellesnumeriques.org/en/</a:t>
            </a:r>
          </a:p>
        </p:txBody>
      </p:sp>
      <p:pic>
        <p:nvPicPr>
          <p:cNvPr id="7" name="Picture 6">
            <a:extLst>
              <a:ext uri="{FF2B5EF4-FFF2-40B4-BE49-F238E27FC236}">
                <a16:creationId xmlns:a16="http://schemas.microsoft.com/office/drawing/2014/main" id="{F45230EF-E594-5D94-10E6-FC0CBC52D42E}"/>
              </a:ext>
            </a:extLst>
          </p:cNvPr>
          <p:cNvPicPr>
            <a:picLocks noChangeAspect="1"/>
          </p:cNvPicPr>
          <p:nvPr/>
        </p:nvPicPr>
        <p:blipFill>
          <a:blip r:embed="rId3"/>
          <a:stretch>
            <a:fillRect/>
          </a:stretch>
        </p:blipFill>
        <p:spPr>
          <a:xfrm>
            <a:off x="1127759" y="1698738"/>
            <a:ext cx="9936479" cy="5069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49238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80756" y="580538"/>
            <a:ext cx="1158972" cy="830997"/>
          </a:xfrm>
          <a:prstGeom prst="rect">
            <a:avLst/>
          </a:prstGeom>
          <a:noFill/>
        </p:spPr>
        <p:txBody>
          <a:bodyPr wrap="none" rtlCol="0">
            <a:spAutoFit/>
          </a:bodyPr>
          <a:lstStyle/>
          <a:p>
            <a:r>
              <a:rPr lang="en-US" sz="4800" b="1" dirty="0"/>
              <a:t>TAB</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611699" y="141153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4795649" y="138681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314" name="Picture 2" descr="Level up your tab design with these 8 simple tips - Justinmin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4632" y="2959895"/>
            <a:ext cx="4456124" cy="247890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23 个Tab 点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115" y="2959895"/>
            <a:ext cx="6061056" cy="247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69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1335" y="725216"/>
            <a:ext cx="3413499" cy="830997"/>
          </a:xfrm>
          <a:prstGeom prst="rect">
            <a:avLst/>
          </a:prstGeom>
          <a:noFill/>
        </p:spPr>
        <p:txBody>
          <a:bodyPr wrap="none" rtlCol="0">
            <a:spAutoFit/>
          </a:bodyPr>
          <a:lstStyle/>
          <a:p>
            <a:r>
              <a:rPr lang="en-US" sz="4800" b="1" dirty="0"/>
              <a:t>PAGINATION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4" name="Picture 2" descr="Pagination by Ying Yao |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80715" y="1556213"/>
            <a:ext cx="6237605" cy="467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0440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What's your fav pagination? by Dawson Whitfield on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66414" y="1811645"/>
            <a:ext cx="6679566" cy="5009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66356" y="580538"/>
            <a:ext cx="3413499" cy="830997"/>
          </a:xfrm>
          <a:prstGeom prst="rect">
            <a:avLst/>
          </a:prstGeom>
          <a:noFill/>
        </p:spPr>
        <p:txBody>
          <a:bodyPr wrap="none" rtlCol="0">
            <a:spAutoFit/>
          </a:bodyPr>
          <a:lstStyle/>
          <a:p>
            <a:r>
              <a:rPr lang="en-US" sz="4800" b="1" dirty="0"/>
              <a:t>PAGINATION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611699" y="141153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4795649" y="138681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0665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1335" y="725216"/>
            <a:ext cx="3886513" cy="830997"/>
          </a:xfrm>
          <a:prstGeom prst="rect">
            <a:avLst/>
          </a:prstGeom>
          <a:noFill/>
        </p:spPr>
        <p:txBody>
          <a:bodyPr wrap="none" rtlCol="0">
            <a:spAutoFit/>
          </a:bodyPr>
          <a:lstStyle/>
          <a:p>
            <a:r>
              <a:rPr lang="en-US" sz="4800" b="1" dirty="0"/>
              <a:t>BREADCRUMB</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descr="Admin Breadcrumb Dropdown Idea - Wishlist &amp; Roadmap - ProcessWire Support  Forum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75915" y="1921192"/>
            <a:ext cx="6896100" cy="463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59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8762" y="555819"/>
            <a:ext cx="3886513" cy="830997"/>
          </a:xfrm>
          <a:prstGeom prst="rect">
            <a:avLst/>
          </a:prstGeom>
          <a:noFill/>
        </p:spPr>
        <p:txBody>
          <a:bodyPr wrap="none" rtlCol="0">
            <a:spAutoFit/>
          </a:bodyPr>
          <a:lstStyle/>
          <a:p>
            <a:r>
              <a:rPr lang="en-US" sz="4800" b="1" dirty="0"/>
              <a:t>BREADCRUMB</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611699" y="141153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4795649" y="138681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362" name="Picture 2" descr="Breadcrumb navigation design: what you need to know - Justinmi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2027" y="2025552"/>
            <a:ext cx="5789601" cy="424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518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6804" y="694736"/>
            <a:ext cx="2354106" cy="830997"/>
          </a:xfrm>
          <a:prstGeom prst="rect">
            <a:avLst/>
          </a:prstGeom>
          <a:noFill/>
        </p:spPr>
        <p:txBody>
          <a:bodyPr wrap="none" rtlCol="0">
            <a:spAutoFit/>
          </a:bodyPr>
          <a:lstStyle/>
          <a:p>
            <a:r>
              <a:rPr lang="en-US" sz="4800" b="1" dirty="0"/>
              <a:t>BUTTON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2" name="Picture 2" descr="7 Basic Rules for Button Design. by Nick Babich | by Nick Babich | UX Plane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75535" y="1996916"/>
            <a:ext cx="6481445" cy="486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491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54795" y="535499"/>
            <a:ext cx="2354106" cy="830997"/>
          </a:xfrm>
          <a:prstGeom prst="rect">
            <a:avLst/>
          </a:prstGeom>
          <a:noFill/>
        </p:spPr>
        <p:txBody>
          <a:bodyPr wrap="none" rtlCol="0">
            <a:spAutoFit/>
          </a:bodyPr>
          <a:lstStyle/>
          <a:p>
            <a:r>
              <a:rPr lang="en-US" sz="4800" b="1" dirty="0"/>
              <a:t>BUTTON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87585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05980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460" name="Picture 4" descr="Button differentiation done right | by Adir SL | UX Colle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375" y="2346780"/>
            <a:ext cx="11287166" cy="292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4841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4615" y="643937"/>
            <a:ext cx="1617751" cy="830997"/>
          </a:xfrm>
          <a:prstGeom prst="rect">
            <a:avLst/>
          </a:prstGeom>
          <a:noFill/>
        </p:spPr>
        <p:txBody>
          <a:bodyPr wrap="none" rtlCol="0">
            <a:spAutoFit/>
          </a:bodyPr>
          <a:lstStyle/>
          <a:p>
            <a:r>
              <a:rPr lang="en-US" sz="4800" b="1" dirty="0"/>
              <a:t>CARD</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ard Interaction by Noice on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4137" y="1474934"/>
            <a:ext cx="6964184" cy="522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85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5852" y="535499"/>
            <a:ext cx="1617751" cy="830997"/>
          </a:xfrm>
          <a:prstGeom prst="rect">
            <a:avLst/>
          </a:prstGeom>
          <a:noFill/>
        </p:spPr>
        <p:txBody>
          <a:bodyPr wrap="none" rtlCol="0">
            <a:spAutoFit/>
          </a:bodyPr>
          <a:lstStyle/>
          <a:p>
            <a:r>
              <a:rPr lang="en-US" sz="4800" b="1" dirty="0"/>
              <a:t>CARD</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05873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24268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4712" r="3281" b="46260"/>
          <a:stretch/>
        </p:blipFill>
        <p:spPr>
          <a:xfrm>
            <a:off x="1783771" y="2410853"/>
            <a:ext cx="8269933" cy="2679307"/>
          </a:xfrm>
          <a:prstGeom prst="rect">
            <a:avLst/>
          </a:prstGeom>
        </p:spPr>
      </p:pic>
    </p:spTree>
    <p:extLst>
      <p:ext uri="{BB962C8B-B14F-4D97-AF65-F5344CB8AC3E}">
        <p14:creationId xmlns:p14="http://schemas.microsoft.com/office/powerpoint/2010/main" val="22371010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71655" y="664257"/>
            <a:ext cx="2671629" cy="830997"/>
          </a:xfrm>
          <a:prstGeom prst="rect">
            <a:avLst/>
          </a:prstGeom>
          <a:noFill/>
        </p:spPr>
        <p:txBody>
          <a:bodyPr wrap="none" rtlCol="0">
            <a:spAutoFit/>
          </a:bodyPr>
          <a:lstStyle/>
          <a:p>
            <a:r>
              <a:rPr lang="en-US" sz="4800" b="1" dirty="0"/>
              <a:t>POPOVER</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descr="Popov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57095" y="2065337"/>
            <a:ext cx="739140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53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55521" y="324535"/>
            <a:ext cx="6096000" cy="584775"/>
          </a:xfrm>
          <a:prstGeom prst="rect">
            <a:avLst/>
          </a:prstGeom>
        </p:spPr>
        <p:txBody>
          <a:bodyPr>
            <a:spAutoFit/>
          </a:bodyPr>
          <a:lstStyle/>
          <a:p>
            <a:pPr algn="ctr"/>
            <a:r>
              <a:rPr lang="en-US" sz="3200" b="1" dirty="0"/>
              <a:t>COMPONENT LISTS</a:t>
            </a:r>
          </a:p>
        </p:txBody>
      </p:sp>
      <p:pic>
        <p:nvPicPr>
          <p:cNvPr id="4" name="Picture 3"/>
          <p:cNvPicPr>
            <a:picLocks noChangeAspect="1"/>
          </p:cNvPicPr>
          <p:nvPr/>
        </p:nvPicPr>
        <p:blipFill>
          <a:blip r:embed="rId2"/>
          <a:stretch>
            <a:fillRect/>
          </a:stretch>
        </p:blipFill>
        <p:spPr>
          <a:xfrm>
            <a:off x="1215390" y="1250632"/>
            <a:ext cx="9410700" cy="4905375"/>
          </a:xfrm>
          <a:prstGeom prst="rect">
            <a:avLst/>
          </a:prstGeom>
        </p:spPr>
      </p:pic>
    </p:spTree>
    <p:extLst>
      <p:ext uri="{BB962C8B-B14F-4D97-AF65-F5344CB8AC3E}">
        <p14:creationId xmlns:p14="http://schemas.microsoft.com/office/powerpoint/2010/main" val="3819121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8913" y="560218"/>
            <a:ext cx="2671629" cy="830997"/>
          </a:xfrm>
          <a:prstGeom prst="rect">
            <a:avLst/>
          </a:prstGeom>
          <a:noFill/>
        </p:spPr>
        <p:txBody>
          <a:bodyPr wrap="none" rtlCol="0">
            <a:spAutoFit/>
          </a:bodyPr>
          <a:lstStyle/>
          <a:p>
            <a:r>
              <a:rPr lang="en-US" sz="4800" b="1" dirty="0"/>
              <a:t>POPOVER</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05873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24268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554" name="Picture 2" descr="Bootstrap Popover Enhancement Plugin with jQuery - WebUI Popover | Free  jQuery Plugins"/>
          <p:cNvPicPr>
            <a:picLocks noChangeAspect="1" noChangeArrowheads="1"/>
          </p:cNvPicPr>
          <p:nvPr/>
        </p:nvPicPr>
        <p:blipFill rotWithShape="1">
          <a:blip r:embed="rId3">
            <a:extLst>
              <a:ext uri="{28A0092B-C50C-407E-A947-70E740481C1C}">
                <a14:useLocalDpi xmlns:a14="http://schemas.microsoft.com/office/drawing/2010/main" val="0"/>
              </a:ext>
            </a:extLst>
          </a:blip>
          <a:srcRect l="10523"/>
          <a:stretch/>
        </p:blipFill>
        <p:spPr bwMode="auto">
          <a:xfrm>
            <a:off x="851465" y="2845842"/>
            <a:ext cx="4060825" cy="331611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React 17 Bootstrap Tooltips and Popovers with Customization Tutorial «  Freaky Joll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85841" y="3025143"/>
            <a:ext cx="5626410" cy="296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2630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71655" y="664257"/>
            <a:ext cx="2709781" cy="830997"/>
          </a:xfrm>
          <a:prstGeom prst="rect">
            <a:avLst/>
          </a:prstGeom>
          <a:noFill/>
        </p:spPr>
        <p:txBody>
          <a:bodyPr wrap="none" rtlCol="0">
            <a:spAutoFit/>
          </a:bodyPr>
          <a:lstStyle/>
          <a:p>
            <a:r>
              <a:rPr lang="en-US" sz="4800" b="1" dirty="0"/>
              <a:t>SPINNERS</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Stop Using A Loading Spinner, There's Something Better | by Suleiman Shakir  | UX Collectiv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00959" y="1546141"/>
            <a:ext cx="4051172" cy="405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778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8913" y="560218"/>
            <a:ext cx="2709781" cy="830997"/>
          </a:xfrm>
          <a:prstGeom prst="rect">
            <a:avLst/>
          </a:prstGeom>
          <a:noFill/>
        </p:spPr>
        <p:txBody>
          <a:bodyPr wrap="none" rtlCol="0">
            <a:spAutoFit/>
          </a:bodyPr>
          <a:lstStyle/>
          <a:p>
            <a:r>
              <a:rPr lang="en-US" sz="4800" b="1" dirty="0"/>
              <a:t>SPINNERS</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05873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24268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Svelte Loading Spinners - Loading Spinner Collection - Made with Svelt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61069" y="1816043"/>
            <a:ext cx="6969011" cy="461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2339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6748" y="572904"/>
            <a:ext cx="1491434" cy="830997"/>
          </a:xfrm>
          <a:prstGeom prst="rect">
            <a:avLst/>
          </a:prstGeom>
          <a:noFill/>
        </p:spPr>
        <p:txBody>
          <a:bodyPr wrap="none" rtlCol="0">
            <a:spAutoFit/>
          </a:bodyPr>
          <a:lstStyle/>
          <a:p>
            <a:r>
              <a:rPr lang="en-US" sz="4800" b="1" dirty="0"/>
              <a:t>ICON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Marketing icons dribbble | Marketing icon, Icon, Market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49195" y="1728046"/>
            <a:ext cx="6362419" cy="4771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39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44673" y="557189"/>
            <a:ext cx="1783180" cy="830997"/>
          </a:xfrm>
          <a:prstGeom prst="rect">
            <a:avLst/>
          </a:prstGeom>
          <a:noFill/>
        </p:spPr>
        <p:txBody>
          <a:bodyPr wrap="none" rtlCol="0">
            <a:spAutoFit/>
          </a:bodyPr>
          <a:lstStyle/>
          <a:p>
            <a:r>
              <a:rPr lang="en-US" sz="4800" b="1" dirty="0"/>
              <a:t>ICONS</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058739" y="1391215"/>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7" name="Straight Connector 6"/>
          <p:cNvCxnSpPr/>
          <p:nvPr/>
        </p:nvCxnSpPr>
        <p:spPr>
          <a:xfrm>
            <a:off x="5242689" y="1366496"/>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386840" y="2880360"/>
            <a:ext cx="1455420" cy="369332"/>
          </a:xfrm>
          <a:prstGeom prst="rect">
            <a:avLst/>
          </a:prstGeom>
          <a:noFill/>
        </p:spPr>
        <p:txBody>
          <a:bodyPr wrap="square" rtlCol="0">
            <a:spAutoFit/>
          </a:bodyPr>
          <a:lstStyle/>
          <a:p>
            <a:r>
              <a:rPr lang="en-US" dirty="0"/>
              <a:t>Google Icons</a:t>
            </a:r>
          </a:p>
        </p:txBody>
      </p:sp>
      <p:sp>
        <p:nvSpPr>
          <p:cNvPr id="9" name="TextBox 8"/>
          <p:cNvSpPr txBox="1"/>
          <p:nvPr/>
        </p:nvSpPr>
        <p:spPr>
          <a:xfrm>
            <a:off x="4983480" y="2880360"/>
            <a:ext cx="2263140" cy="369332"/>
          </a:xfrm>
          <a:prstGeom prst="rect">
            <a:avLst/>
          </a:prstGeom>
          <a:noFill/>
        </p:spPr>
        <p:txBody>
          <a:bodyPr wrap="square" rtlCol="0">
            <a:spAutoFit/>
          </a:bodyPr>
          <a:lstStyle/>
          <a:p>
            <a:r>
              <a:rPr lang="en-US" dirty="0"/>
              <a:t>Font Awesome Icons</a:t>
            </a:r>
          </a:p>
        </p:txBody>
      </p:sp>
      <p:sp>
        <p:nvSpPr>
          <p:cNvPr id="10" name="TextBox 9"/>
          <p:cNvSpPr txBox="1"/>
          <p:nvPr/>
        </p:nvSpPr>
        <p:spPr>
          <a:xfrm>
            <a:off x="9387840" y="2880360"/>
            <a:ext cx="2263140" cy="369332"/>
          </a:xfrm>
          <a:prstGeom prst="rect">
            <a:avLst/>
          </a:prstGeom>
          <a:noFill/>
        </p:spPr>
        <p:txBody>
          <a:bodyPr wrap="square" rtlCol="0">
            <a:spAutoFit/>
          </a:bodyPr>
          <a:lstStyle/>
          <a:p>
            <a:r>
              <a:rPr lang="en-US" dirty="0"/>
              <a:t>Box icons</a:t>
            </a:r>
          </a:p>
        </p:txBody>
      </p:sp>
      <p:pic>
        <p:nvPicPr>
          <p:cNvPr id="5" name="Picture 4"/>
          <p:cNvPicPr>
            <a:picLocks noChangeAspect="1"/>
          </p:cNvPicPr>
          <p:nvPr/>
        </p:nvPicPr>
        <p:blipFill>
          <a:blip r:embed="rId3"/>
          <a:stretch>
            <a:fillRect/>
          </a:stretch>
        </p:blipFill>
        <p:spPr>
          <a:xfrm>
            <a:off x="8506855" y="3429000"/>
            <a:ext cx="3032760" cy="1961983"/>
          </a:xfrm>
          <a:prstGeom prst="rect">
            <a:avLst/>
          </a:prstGeom>
        </p:spPr>
      </p:pic>
      <p:pic>
        <p:nvPicPr>
          <p:cNvPr id="11" name="Picture 10"/>
          <p:cNvPicPr>
            <a:picLocks noChangeAspect="1"/>
          </p:cNvPicPr>
          <p:nvPr/>
        </p:nvPicPr>
        <p:blipFill>
          <a:blip r:embed="rId4"/>
          <a:stretch>
            <a:fillRect/>
          </a:stretch>
        </p:blipFill>
        <p:spPr>
          <a:xfrm>
            <a:off x="868680" y="3429000"/>
            <a:ext cx="2854565" cy="2112013"/>
          </a:xfrm>
          <a:prstGeom prst="rect">
            <a:avLst/>
          </a:prstGeom>
        </p:spPr>
      </p:pic>
      <p:pic>
        <p:nvPicPr>
          <p:cNvPr id="12" name="Picture 11"/>
          <p:cNvPicPr>
            <a:picLocks noChangeAspect="1"/>
          </p:cNvPicPr>
          <p:nvPr/>
        </p:nvPicPr>
        <p:blipFill>
          <a:blip r:embed="rId5"/>
          <a:stretch>
            <a:fillRect/>
          </a:stretch>
        </p:blipFill>
        <p:spPr>
          <a:xfrm>
            <a:off x="4752614" y="3429000"/>
            <a:ext cx="2724872" cy="1848639"/>
          </a:xfrm>
          <a:prstGeom prst="rect">
            <a:avLst/>
          </a:prstGeom>
        </p:spPr>
      </p:pic>
    </p:spTree>
    <p:extLst>
      <p:ext uri="{BB962C8B-B14F-4D97-AF65-F5344CB8AC3E}">
        <p14:creationId xmlns:p14="http://schemas.microsoft.com/office/powerpoint/2010/main" val="13483175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https://getbootstrap.com/docs/5.3/components/accordion/</a:t>
            </a:r>
          </a:p>
        </p:txBody>
      </p:sp>
      <p:sp>
        <p:nvSpPr>
          <p:cNvPr id="4" name="Rectangle 3"/>
          <p:cNvSpPr/>
          <p:nvPr/>
        </p:nvSpPr>
        <p:spPr>
          <a:xfrm>
            <a:off x="2451947" y="1124374"/>
            <a:ext cx="7084907" cy="38878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49470" y="2587414"/>
            <a:ext cx="4282711" cy="646331"/>
          </a:xfrm>
          <a:prstGeom prst="rect">
            <a:avLst/>
          </a:prstGeom>
          <a:noFill/>
        </p:spPr>
        <p:txBody>
          <a:bodyPr wrap="none" rtlCol="0">
            <a:spAutoFit/>
          </a:bodyPr>
          <a:lstStyle/>
          <a:p>
            <a:r>
              <a:rPr lang="en-US" sz="3600" b="1" dirty="0">
                <a:solidFill>
                  <a:schemeClr val="bg1"/>
                </a:solidFill>
              </a:rPr>
              <a:t>MORE COMPONENTS</a:t>
            </a:r>
          </a:p>
        </p:txBody>
      </p:sp>
    </p:spTree>
    <p:extLst>
      <p:ext uri="{BB962C8B-B14F-4D97-AF65-F5344CB8AC3E}">
        <p14:creationId xmlns:p14="http://schemas.microsoft.com/office/powerpoint/2010/main" val="1357275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2451947" y="1124374"/>
            <a:ext cx="7084907" cy="388789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19314" y="1829044"/>
            <a:ext cx="5014706" cy="1938992"/>
          </a:xfrm>
          <a:prstGeom prst="rect">
            <a:avLst/>
          </a:prstGeom>
          <a:noFill/>
        </p:spPr>
        <p:txBody>
          <a:bodyPr wrap="none" rtlCol="0">
            <a:spAutoFit/>
          </a:bodyPr>
          <a:lstStyle/>
          <a:p>
            <a:pPr algn="ctr"/>
            <a:r>
              <a:rPr lang="en-US" sz="6000" b="1" dirty="0">
                <a:solidFill>
                  <a:schemeClr val="bg1"/>
                </a:solidFill>
              </a:rPr>
              <a:t>WEB UI</a:t>
            </a:r>
          </a:p>
          <a:p>
            <a:pPr algn="ctr"/>
            <a:r>
              <a:rPr lang="en-US" sz="6000" b="1" dirty="0">
                <a:solidFill>
                  <a:schemeClr val="bg1"/>
                </a:solidFill>
              </a:rPr>
              <a:t> COMPONENTS</a:t>
            </a:r>
          </a:p>
        </p:txBody>
      </p:sp>
    </p:spTree>
    <p:extLst>
      <p:ext uri="{BB962C8B-B14F-4D97-AF65-F5344CB8AC3E}">
        <p14:creationId xmlns:p14="http://schemas.microsoft.com/office/powerpoint/2010/main" val="2737924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6086" y="572090"/>
            <a:ext cx="3334054" cy="830997"/>
          </a:xfrm>
          <a:prstGeom prst="rect">
            <a:avLst/>
          </a:prstGeom>
          <a:noFill/>
        </p:spPr>
        <p:txBody>
          <a:bodyPr wrap="none" rtlCol="0">
            <a:spAutoFit/>
          </a:bodyPr>
          <a:lstStyle/>
          <a:p>
            <a:r>
              <a:rPr lang="en-US" sz="4800" b="1" dirty="0"/>
              <a:t>ACCORDION</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FAQ Content Style Accordion – CodeMyUI"/>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94558" y="2058466"/>
            <a:ext cx="838200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8502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200072"/>
            <a:ext cx="12192000" cy="657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236086" y="572090"/>
            <a:ext cx="3625801" cy="830997"/>
          </a:xfrm>
          <a:prstGeom prst="rect">
            <a:avLst/>
          </a:prstGeom>
          <a:noFill/>
        </p:spPr>
        <p:txBody>
          <a:bodyPr wrap="none" rtlCol="0">
            <a:spAutoFit/>
          </a:bodyPr>
          <a:lstStyle/>
          <a:p>
            <a:r>
              <a:rPr lang="en-US" sz="4800" b="1" dirty="0"/>
              <a:t>ACCORDIONS</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584129" y="2729450"/>
            <a:ext cx="2181354" cy="2225232"/>
          </a:xfrm>
          <a:prstGeom prst="rect">
            <a:avLst/>
          </a:prstGeom>
        </p:spPr>
      </p:pic>
      <p:pic>
        <p:nvPicPr>
          <p:cNvPr id="6" name="Picture 5"/>
          <p:cNvPicPr>
            <a:picLocks noChangeAspect="1"/>
          </p:cNvPicPr>
          <p:nvPr/>
        </p:nvPicPr>
        <p:blipFill>
          <a:blip r:embed="rId3"/>
          <a:stretch>
            <a:fillRect/>
          </a:stretch>
        </p:blipFill>
        <p:spPr>
          <a:xfrm>
            <a:off x="2920731" y="2591527"/>
            <a:ext cx="2041013" cy="2501077"/>
          </a:xfrm>
          <a:prstGeom prst="rect">
            <a:avLst/>
          </a:prstGeom>
        </p:spPr>
      </p:pic>
      <p:sp>
        <p:nvSpPr>
          <p:cNvPr id="7" name="Rectangle 6"/>
          <p:cNvSpPr/>
          <p:nvPr/>
        </p:nvSpPr>
        <p:spPr>
          <a:xfrm>
            <a:off x="1179798" y="6344370"/>
            <a:ext cx="9131508" cy="369332"/>
          </a:xfrm>
          <a:prstGeom prst="rect">
            <a:avLst/>
          </a:prstGeom>
        </p:spPr>
        <p:txBody>
          <a:bodyPr wrap="square">
            <a:spAutoFit/>
          </a:bodyPr>
          <a:lstStyle/>
          <a:p>
            <a:r>
              <a:rPr lang="en-US" dirty="0"/>
              <a:t>https://pathumpmgux.medium.com/accordions-how-to-design-them-d3b397c9de07</a:t>
            </a:r>
          </a:p>
        </p:txBody>
      </p:sp>
      <p:sp>
        <p:nvSpPr>
          <p:cNvPr id="9" name="TextBox 8"/>
          <p:cNvSpPr txBox="1"/>
          <p:nvPr/>
        </p:nvSpPr>
        <p:spPr>
          <a:xfrm>
            <a:off x="8009" y="6344370"/>
            <a:ext cx="1284775" cy="369332"/>
          </a:xfrm>
          <a:prstGeom prst="rect">
            <a:avLst/>
          </a:prstGeom>
          <a:noFill/>
        </p:spPr>
        <p:txBody>
          <a:bodyPr wrap="none" rtlCol="0">
            <a:spAutoFit/>
          </a:bodyPr>
          <a:lstStyle/>
          <a:p>
            <a:r>
              <a:rPr lang="en-US" b="1" dirty="0"/>
              <a:t>Read more</a:t>
            </a:r>
            <a:r>
              <a:rPr lang="en-US" dirty="0"/>
              <a:t>:</a:t>
            </a:r>
          </a:p>
        </p:txBody>
      </p:sp>
      <p:sp>
        <p:nvSpPr>
          <p:cNvPr id="11" name="AutoShape 2" descr="Accordion UI design exploration — Styles, states, usage, templat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4"/>
          <a:stretch>
            <a:fillRect/>
          </a:stretch>
        </p:blipFill>
        <p:spPr>
          <a:xfrm>
            <a:off x="5289378" y="2653740"/>
            <a:ext cx="2022130" cy="2923637"/>
          </a:xfrm>
          <a:prstGeom prst="rect">
            <a:avLst/>
          </a:prstGeom>
        </p:spPr>
      </p:pic>
      <p:pic>
        <p:nvPicPr>
          <p:cNvPr id="13" name="Picture 12"/>
          <p:cNvPicPr>
            <a:picLocks noChangeAspect="1"/>
          </p:cNvPicPr>
          <p:nvPr/>
        </p:nvPicPr>
        <p:blipFill>
          <a:blip r:embed="rId5"/>
          <a:stretch>
            <a:fillRect/>
          </a:stretch>
        </p:blipFill>
        <p:spPr>
          <a:xfrm>
            <a:off x="7405141" y="2785851"/>
            <a:ext cx="4219731" cy="1158554"/>
          </a:xfrm>
          <a:prstGeom prst="rect">
            <a:avLst/>
          </a:prstGeom>
        </p:spPr>
      </p:pic>
      <p:sp>
        <p:nvSpPr>
          <p:cNvPr id="14" name="TextBox 13"/>
          <p:cNvSpPr txBox="1"/>
          <p:nvPr/>
        </p:nvSpPr>
        <p:spPr>
          <a:xfrm>
            <a:off x="5202793" y="1427806"/>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10" name="Straight Connector 9"/>
          <p:cNvCxnSpPr/>
          <p:nvPr/>
        </p:nvCxnSpPr>
        <p:spPr>
          <a:xfrm>
            <a:off x="5386743" y="1403087"/>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683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4349" y="572090"/>
            <a:ext cx="1762406" cy="830997"/>
          </a:xfrm>
          <a:prstGeom prst="rect">
            <a:avLst/>
          </a:prstGeom>
          <a:noFill/>
        </p:spPr>
        <p:txBody>
          <a:bodyPr wrap="none" rtlCol="0">
            <a:spAutoFit/>
          </a:bodyPr>
          <a:lstStyle/>
          <a:p>
            <a:r>
              <a:rPr lang="en-US" sz="4800" b="1" dirty="0"/>
              <a:t>ALERT</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Pinteres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54326" y="1403087"/>
            <a:ext cx="6269753" cy="470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878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4349" y="572090"/>
            <a:ext cx="1762406" cy="830997"/>
          </a:xfrm>
          <a:prstGeom prst="rect">
            <a:avLst/>
          </a:prstGeom>
          <a:noFill/>
        </p:spPr>
        <p:txBody>
          <a:bodyPr wrap="none" rtlCol="0">
            <a:spAutoFit/>
          </a:bodyPr>
          <a:lstStyle/>
          <a:p>
            <a:r>
              <a:rPr lang="en-US" sz="4800" b="1" dirty="0"/>
              <a:t>ALERT</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Alert designs, themes, templates and downloadable graphic elements on  Dribbble"/>
          <p:cNvPicPr>
            <a:picLocks noChangeAspect="1" noChangeArrowheads="1"/>
          </p:cNvPicPr>
          <p:nvPr/>
        </p:nvPicPr>
        <p:blipFill rotWithShape="1">
          <a:blip r:embed="rId2">
            <a:extLst>
              <a:ext uri="{28A0092B-C50C-407E-A947-70E740481C1C}">
                <a14:useLocalDpi xmlns:a14="http://schemas.microsoft.com/office/drawing/2010/main" val="0"/>
              </a:ext>
            </a:extLst>
          </a:blip>
          <a:srcRect l="18329"/>
          <a:stretch/>
        </p:blipFill>
        <p:spPr bwMode="auto">
          <a:xfrm>
            <a:off x="2456566" y="1907426"/>
            <a:ext cx="4311534" cy="3959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5 Types of UI Notifications. And essential rules on when and how to… | by  Nick Babich | UX Pla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7921" y="2795667"/>
            <a:ext cx="3103659" cy="17458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34369" y="1439828"/>
            <a:ext cx="1692386" cy="400110"/>
          </a:xfrm>
          <a:prstGeom prst="rect">
            <a:avLst/>
          </a:prstGeom>
          <a:noFill/>
        </p:spPr>
        <p:txBody>
          <a:bodyPr wrap="none" rtlCol="0">
            <a:spAutoFit/>
          </a:bodyPr>
          <a:lstStyle/>
          <a:p>
            <a:r>
              <a:rPr lang="en-US" sz="2000" dirty="0">
                <a:solidFill>
                  <a:schemeClr val="bg1">
                    <a:lumMod val="65000"/>
                  </a:schemeClr>
                </a:solidFill>
              </a:rPr>
              <a:t>More example</a:t>
            </a:r>
            <a:endParaRPr lang="en-US" sz="1400" dirty="0">
              <a:solidFill>
                <a:schemeClr val="bg1">
                  <a:lumMod val="65000"/>
                </a:schemeClr>
              </a:solidFill>
            </a:endParaRPr>
          </a:p>
        </p:txBody>
      </p:sp>
      <p:cxnSp>
        <p:nvCxnSpPr>
          <p:cNvPr id="12" name="Straight Connector 11"/>
          <p:cNvCxnSpPr/>
          <p:nvPr/>
        </p:nvCxnSpPr>
        <p:spPr>
          <a:xfrm>
            <a:off x="5173512" y="1403087"/>
            <a:ext cx="11440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394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ily UI &quot;Carousel animation concept&quot; by ☆ Giulio Cuscito ☆ on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33057" y="1596476"/>
            <a:ext cx="6440600" cy="4830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64349" y="572090"/>
            <a:ext cx="2894126" cy="830997"/>
          </a:xfrm>
          <a:prstGeom prst="rect">
            <a:avLst/>
          </a:prstGeom>
          <a:noFill/>
        </p:spPr>
        <p:txBody>
          <a:bodyPr wrap="none" rtlCol="0">
            <a:spAutoFit/>
          </a:bodyPr>
          <a:lstStyle/>
          <a:p>
            <a:r>
              <a:rPr lang="en-US" sz="4800" b="1" dirty="0"/>
              <a:t>CAROUSEL</a:t>
            </a:r>
            <a:endParaRPr lang="en-US" b="1" dirty="0"/>
          </a:p>
        </p:txBody>
      </p:sp>
      <p:sp>
        <p:nvSpPr>
          <p:cNvPr id="3" name="AutoShape 2" descr="Accordion UI design exploration — Styles, states, usage,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23720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267</Words>
  <Application>Microsoft Office PowerPoint</Application>
  <PresentationFormat>Widescreen</PresentationFormat>
  <Paragraphs>93</Paragraphs>
  <Slides>35</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rady.y</dc:creator>
  <cp:lastModifiedBy>SENGHAK.CHHUN</cp:lastModifiedBy>
  <cp:revision>55</cp:revision>
  <dcterms:created xsi:type="dcterms:W3CDTF">2023-08-18T09:46:25Z</dcterms:created>
  <dcterms:modified xsi:type="dcterms:W3CDTF">2023-09-01T04:17:46Z</dcterms:modified>
</cp:coreProperties>
</file>